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76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A30E91B-1CAD-4D14-9590-5295EAA6271A}" type="datetimeFigureOut">
              <a:rPr lang="es-MX" smtClean="0"/>
              <a:t>23/01/2019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0CB6DDA-D9D4-4CED-88DF-604B4F6DB569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E91B-1CAD-4D14-9590-5295EAA6271A}" type="datetimeFigureOut">
              <a:rPr lang="es-MX" smtClean="0"/>
              <a:t>23/01/2019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6DDA-D9D4-4CED-88DF-604B4F6DB569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E91B-1CAD-4D14-9590-5295EAA6271A}" type="datetimeFigureOut">
              <a:rPr lang="es-MX" smtClean="0"/>
              <a:t>23/01/2019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6DDA-D9D4-4CED-88DF-604B4F6DB569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E91B-1CAD-4D14-9590-5295EAA6271A}" type="datetimeFigureOut">
              <a:rPr lang="es-MX" smtClean="0"/>
              <a:t>23/01/2019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6DDA-D9D4-4CED-88DF-604B4F6DB569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E91B-1CAD-4D14-9590-5295EAA6271A}" type="datetimeFigureOut">
              <a:rPr lang="es-MX" smtClean="0"/>
              <a:t>23/01/2019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6DDA-D9D4-4CED-88DF-604B4F6DB569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E91B-1CAD-4D14-9590-5295EAA6271A}" type="datetimeFigureOut">
              <a:rPr lang="es-MX" smtClean="0"/>
              <a:t>23/01/2019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6DDA-D9D4-4CED-88DF-604B4F6DB569}" type="slidenum">
              <a:rPr lang="es-MX" smtClean="0"/>
              <a:t>‹#›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E91B-1CAD-4D14-9590-5295EAA6271A}" type="datetimeFigureOut">
              <a:rPr lang="es-MX" smtClean="0"/>
              <a:t>23/01/2019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6DDA-D9D4-4CED-88DF-604B4F6DB569}" type="slidenum">
              <a:rPr lang="es-MX" smtClean="0"/>
              <a:t>‹#›</a:t>
            </a:fld>
            <a:endParaRPr lang="es-MX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E91B-1CAD-4D14-9590-5295EAA6271A}" type="datetimeFigureOut">
              <a:rPr lang="es-MX" smtClean="0"/>
              <a:t>23/01/2019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6DDA-D9D4-4CED-88DF-604B4F6DB569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E91B-1CAD-4D14-9590-5295EAA6271A}" type="datetimeFigureOut">
              <a:rPr lang="es-MX" smtClean="0"/>
              <a:t>23/01/2019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6DDA-D9D4-4CED-88DF-604B4F6DB569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A30E91B-1CAD-4D14-9590-5295EAA6271A}" type="datetimeFigureOut">
              <a:rPr lang="es-MX" smtClean="0"/>
              <a:t>23/01/2019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0CB6DDA-D9D4-4CED-88DF-604B4F6DB569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A30E91B-1CAD-4D14-9590-5295EAA6271A}" type="datetimeFigureOut">
              <a:rPr lang="es-MX" smtClean="0"/>
              <a:t>23/01/2019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0CB6DDA-D9D4-4CED-88DF-604B4F6DB569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A30E91B-1CAD-4D14-9590-5295EAA6271A}" type="datetimeFigureOut">
              <a:rPr lang="es-MX" smtClean="0"/>
              <a:t>23/01/2019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0CB6DDA-D9D4-4CED-88DF-604B4F6DB569}" type="slidenum">
              <a:rPr lang="es-MX" smtClean="0"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iff"/><Relationship Id="rId3" Type="http://schemas.openxmlformats.org/officeDocument/2006/relationships/image" Target="../media/image19.jpeg"/><Relationship Id="rId7" Type="http://schemas.openxmlformats.org/officeDocument/2006/relationships/image" Target="../media/image23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tiff"/><Relationship Id="rId11" Type="http://schemas.openxmlformats.org/officeDocument/2006/relationships/image" Target="../media/image27.tiff"/><Relationship Id="rId5" Type="http://schemas.openxmlformats.org/officeDocument/2006/relationships/image" Target="../media/image21.tiff"/><Relationship Id="rId10" Type="http://schemas.openxmlformats.org/officeDocument/2006/relationships/image" Target="../media/image26.tiff"/><Relationship Id="rId4" Type="http://schemas.openxmlformats.org/officeDocument/2006/relationships/image" Target="../media/image20.tiff"/><Relationship Id="rId9" Type="http://schemas.openxmlformats.org/officeDocument/2006/relationships/image" Target="../media/image25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MX"/>
              <a:t>Solucion:</a:t>
            </a:r>
            <a:br>
              <a:rPr lang="es-MX"/>
            </a:br>
            <a:r>
              <a:rPr lang="es-MX"/>
              <a:t>Dos Puertos Fronterizos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563792"/>
            <a:ext cx="6400800" cy="1752600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1259632" y="3789040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/>
              <a:t>Por: Honorable Robert Uribe</a:t>
            </a:r>
          </a:p>
          <a:p>
            <a:pPr algn="r"/>
            <a:r>
              <a:rPr lang="es-ES_tradnl" dirty="0"/>
              <a:t>Alcalde de la Ciudad de Douglas</a:t>
            </a:r>
          </a:p>
          <a:p>
            <a:pPr algn="r"/>
            <a:endParaRPr lang="es-ES_tradnl" dirty="0"/>
          </a:p>
          <a:p>
            <a:pPr algn="r"/>
            <a:r>
              <a:rPr lang="es-ES_tradnl" dirty="0"/>
              <a:t>Luis Ramírez Thomas, MSFS</a:t>
            </a:r>
          </a:p>
          <a:p>
            <a:pPr algn="r"/>
            <a:r>
              <a:rPr lang="es-ES_tradnl" dirty="0"/>
              <a:t>Asesor</a:t>
            </a:r>
          </a:p>
          <a:p>
            <a:pPr algn="r"/>
            <a:r>
              <a:rPr lang="es-ES_tradnl" dirty="0"/>
              <a:t>Corporación de Desarrollo Económico Regional de Douglas</a:t>
            </a:r>
          </a:p>
        </p:txBody>
      </p:sp>
      <p:pic>
        <p:nvPicPr>
          <p:cNvPr id="1026" name="Picture 2" descr="C:\Users\video2\Desktop\ariel\H AYUNTAMIENTO\LOGOTIPO 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00" y="2780928"/>
            <a:ext cx="2327275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759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1202485"/>
          </a:xfrm>
        </p:spPr>
        <p:txBody>
          <a:bodyPr>
            <a:normAutofit/>
          </a:bodyPr>
          <a:lstStyle/>
          <a:p>
            <a:r>
              <a:rPr lang="es-MX" sz="3200" dirty="0"/>
              <a:t>Propuesta Conceptual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4879348"/>
            <a:ext cx="6196405" cy="1357964"/>
          </a:xfrm>
        </p:spPr>
        <p:txBody>
          <a:bodyPr>
            <a:normAutofit/>
          </a:bodyPr>
          <a:lstStyle/>
          <a:p>
            <a:r>
              <a:rPr lang="es-MX" sz="2000" dirty="0"/>
              <a:t>Diseño coordinado en ambos lados</a:t>
            </a:r>
          </a:p>
          <a:p>
            <a:r>
              <a:rPr lang="es-MX" sz="2000" dirty="0"/>
              <a:t>El primer puerto que incorporará UCP en el diseño</a:t>
            </a:r>
          </a:p>
        </p:txBody>
      </p:sp>
      <p:pic>
        <p:nvPicPr>
          <p:cNvPr id="4" name="Picture 2" descr="C:\Users\video2\Desktop\ariel\H AYUNTAMIENTO\LOGOTIPO 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63116"/>
            <a:ext cx="76885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93" y="1628800"/>
            <a:ext cx="6330652" cy="309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46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692696"/>
            <a:ext cx="6965245" cy="1202485"/>
          </a:xfrm>
        </p:spPr>
        <p:txBody>
          <a:bodyPr>
            <a:normAutofit/>
          </a:bodyPr>
          <a:lstStyle/>
          <a:p>
            <a:r>
              <a:rPr lang="es-MX" sz="3600" dirty="0"/>
              <a:t>Dos Puertos: Conclusión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82891" y="1841412"/>
            <a:ext cx="7310291" cy="3603812"/>
          </a:xfrm>
        </p:spPr>
        <p:txBody>
          <a:bodyPr>
            <a:noAutofit/>
          </a:bodyPr>
          <a:lstStyle/>
          <a:p>
            <a:r>
              <a:rPr lang="es-MX" sz="1500" dirty="0"/>
              <a:t>La situación del puerto actual es insostenible</a:t>
            </a:r>
          </a:p>
          <a:p>
            <a:r>
              <a:rPr lang="es-MX" sz="1500" dirty="0"/>
              <a:t>Se necesita, urgentemente, incorporar más personal</a:t>
            </a:r>
          </a:p>
          <a:p>
            <a:r>
              <a:rPr lang="es-MX" sz="1500" dirty="0"/>
              <a:t>Los problemas sobre la seguridad y la congestión de tráfico han ido empeorando y continúan creciendo</a:t>
            </a:r>
          </a:p>
          <a:p>
            <a:r>
              <a:rPr lang="es-MX" sz="1500" dirty="0"/>
              <a:t>Es necesario que los materiales peligrosos crucen por una instalacion afuera de las áreas pobladas</a:t>
            </a:r>
          </a:p>
          <a:p>
            <a:r>
              <a:rPr lang="es-MX" sz="1500" dirty="0"/>
              <a:t>El estudio de factibilidad de la GSA y CBP confirma la necesidad de dos puertos de entrada en Douglas</a:t>
            </a:r>
          </a:p>
          <a:p>
            <a:r>
              <a:rPr lang="es-MX" sz="1500" dirty="0"/>
              <a:t>La solución de los dos puertos de entrada ha traído soporte a nivel local y estatal en ambos lados de la frontera</a:t>
            </a:r>
          </a:p>
          <a:p>
            <a:r>
              <a:rPr lang="es-MX" sz="1500" dirty="0"/>
              <a:t>La Ciudad ha donado un terreno para estacionamiento para ayudar en la congestión de autos en el actual puerto de cruce, pero es una mejora a corto plazo</a:t>
            </a:r>
          </a:p>
          <a:p>
            <a:r>
              <a:rPr lang="es-MX" sz="1500" dirty="0"/>
              <a:t>La Ciudad está preparada para donar =+/- 40 hectareas para el nuevo Puerto de entrada y está preparada para identificar otras alternativas.</a:t>
            </a:r>
          </a:p>
          <a:p>
            <a:r>
              <a:rPr lang="es-MX" sz="1500" dirty="0"/>
              <a:t>El Condado de Cochise ha confirmado su intento para participar con el Municipio en la definicion de los prouyectos de infraestructura necesarios para la nueva ubicación.</a:t>
            </a:r>
          </a:p>
        </p:txBody>
      </p:sp>
      <p:pic>
        <p:nvPicPr>
          <p:cNvPr id="4" name="Picture 2" descr="C:\Users\video2\Desktop\ariel\H AYUNTAMIENTO\LOGOTIPO 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63116"/>
            <a:ext cx="76885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874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3139" y="620688"/>
            <a:ext cx="6965245" cy="1202485"/>
          </a:xfrm>
        </p:spPr>
        <p:txBody>
          <a:bodyPr/>
          <a:lstStyle/>
          <a:p>
            <a:r>
              <a:rPr lang="es-MX"/>
              <a:t>Manténgase informado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8891" y="2060848"/>
            <a:ext cx="3519493" cy="3603812"/>
          </a:xfrm>
        </p:spPr>
        <p:txBody>
          <a:bodyPr>
            <a:normAutofit fontScale="8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s-MX" dirty="0"/>
              <a:t>Les compartimos información actualizada en las iniciativas del cruce en la frontera en nuestra página: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MX" dirty="0"/>
              <a:t>DouglasAz.gov/471/Border-Crossing-Initiatives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MX" dirty="0"/>
              <a:t>Los exhortamos consideren compartir estas fuentes de información en sus plataformas de internet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MX" dirty="0"/>
              <a:t>Solicitamos informacion que contribuya al esfuerzo</a:t>
            </a:r>
          </a:p>
        </p:txBody>
      </p:sp>
      <p:pic>
        <p:nvPicPr>
          <p:cNvPr id="4" name="Picture 2" descr="C:\Users\video2\Desktop\ariel\H AYUNTAMIENTO\LOGOTIPO 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63116"/>
            <a:ext cx="76885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2880320" cy="439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25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042" y="811983"/>
            <a:ext cx="6965245" cy="1202485"/>
          </a:xfrm>
        </p:spPr>
        <p:txBody>
          <a:bodyPr/>
          <a:lstStyle/>
          <a:p>
            <a:r>
              <a:rPr lang="es-MX" dirty="0"/>
              <a:t>GRACIAS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2163336"/>
            <a:ext cx="5112567" cy="36622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/>
              <a:t>El Honorable Robert Uribe</a:t>
            </a:r>
          </a:p>
          <a:p>
            <a:pPr marL="0" indent="0" algn="ctr">
              <a:buNone/>
            </a:pPr>
            <a:r>
              <a:rPr lang="es-MX" dirty="0"/>
              <a:t>Alcalde de la Ciudad de Douglas</a:t>
            </a:r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/>
              <a:t>Luis Ramírez, MSFS</a:t>
            </a:r>
            <a:br>
              <a:rPr lang="es-MX" dirty="0"/>
            </a:br>
            <a:r>
              <a:rPr lang="es-MX" dirty="0"/>
              <a:t>Asesor</a:t>
            </a:r>
          </a:p>
          <a:p>
            <a:pPr marL="0" indent="0" algn="ctr">
              <a:buNone/>
            </a:pPr>
            <a:r>
              <a:rPr lang="es-MX" dirty="0"/>
              <a:t>Corporación de Desarrollo Económico Regional de Douglas</a:t>
            </a:r>
          </a:p>
        </p:txBody>
      </p:sp>
      <p:pic>
        <p:nvPicPr>
          <p:cNvPr id="4" name="Picture 2" descr="C:\Users\video2\Desktop\ariel\H AYUNTAMIENTO\LOGOTIPO 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217" y="663115"/>
            <a:ext cx="1545965" cy="144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3CA2F0D-3893-854F-AC86-FA2C9999A42D}"/>
              </a:ext>
            </a:extLst>
          </p:cNvPr>
          <p:cNvGrpSpPr/>
          <p:nvPr/>
        </p:nvGrpSpPr>
        <p:grpSpPr>
          <a:xfrm>
            <a:off x="6747217" y="2163336"/>
            <a:ext cx="1584176" cy="3905428"/>
            <a:chOff x="254521" y="397077"/>
            <a:chExt cx="1988364" cy="5149683"/>
          </a:xfrm>
        </p:grpSpPr>
        <p:pic>
          <p:nvPicPr>
            <p:cNvPr id="6" name="Picture 3" descr="C:\Users\Victor Gonzalez\Dropbox\douglas_redc\REDC_006.jpg">
              <a:extLst>
                <a:ext uri="{FF2B5EF4-FFF2-40B4-BE49-F238E27FC236}">
                  <a16:creationId xmlns:a16="http://schemas.microsoft.com/office/drawing/2014/main" id="{6B4F25E2-9DE5-2244-8606-CDFFBD872F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56" y="3837510"/>
              <a:ext cx="678149" cy="678149"/>
            </a:xfrm>
            <a:prstGeom prst="rect">
              <a:avLst/>
            </a:prstGeom>
            <a:noFill/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EED98BA-080D-6B4B-A658-C2607F1B4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562" y="397077"/>
              <a:ext cx="1154492" cy="32163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677320D-9C73-E848-BB4D-7E6EF7492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708" y="4671904"/>
              <a:ext cx="946696" cy="36952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CB862A-1F8B-3947-881C-E34AFAA2B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865" y="5264740"/>
              <a:ext cx="1901020" cy="28202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B3D358-E1C3-1646-BF3A-07DEA23789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7910" y="1954366"/>
              <a:ext cx="573898" cy="57389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5B9AB6C-E7D7-5A4A-881D-E2D985314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521" y="2563083"/>
              <a:ext cx="657287" cy="58071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C41A943-F6C5-F344-82E0-14C5327F7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7910" y="886644"/>
              <a:ext cx="1151144" cy="254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E0A893A-5F20-EB41-A907-F7707DE0C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37910" y="1336238"/>
              <a:ext cx="554721" cy="4983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E8267B-AF36-BB40-8AE8-A3FA229CE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2564" y="3234065"/>
              <a:ext cx="482600" cy="482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6553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426315"/>
            <a:ext cx="6965245" cy="1202485"/>
          </a:xfrm>
        </p:spPr>
        <p:txBody>
          <a:bodyPr/>
          <a:lstStyle/>
          <a:p>
            <a:r>
              <a:rPr lang="es-MX"/>
              <a:t>Puerto de entrada, hoy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4509120"/>
            <a:ext cx="6196405" cy="1440160"/>
          </a:xfrm>
        </p:spPr>
        <p:txBody>
          <a:bodyPr>
            <a:normAutofit/>
          </a:bodyPr>
          <a:lstStyle/>
          <a:p>
            <a:r>
              <a:rPr lang="es-ES_tradnl" sz="2000" b="1" dirty="0"/>
              <a:t>Falto de espacio para expansión</a:t>
            </a:r>
          </a:p>
          <a:p>
            <a:r>
              <a:rPr lang="es-ES_tradnl" sz="2000" b="1" dirty="0"/>
              <a:t>Garita en el centro de ambas ciudades</a:t>
            </a:r>
          </a:p>
          <a:p>
            <a:r>
              <a:rPr lang="es-ES_tradnl" sz="2000" b="1" dirty="0"/>
              <a:t>Camiones se entremezclan con carros y peatones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22" y="1383196"/>
            <a:ext cx="6552728" cy="2920476"/>
          </a:xfrm>
          <a:prstGeom prst="rect">
            <a:avLst/>
          </a:prstGeom>
        </p:spPr>
      </p:pic>
      <p:pic>
        <p:nvPicPr>
          <p:cNvPr id="5" name="Picture 2" descr="C:\Users\video2\Desktop\ariel\H AYUNTAMIENTO\LOGOTIPO 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63116"/>
            <a:ext cx="76885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492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965245" cy="1202485"/>
          </a:xfrm>
        </p:spPr>
        <p:txBody>
          <a:bodyPr/>
          <a:lstStyle/>
          <a:p>
            <a:r>
              <a:rPr lang="es-MX"/>
              <a:t>Tránsito Fronterizo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60032" y="2060848"/>
            <a:ext cx="3519493" cy="3603812"/>
          </a:xfrm>
        </p:spPr>
        <p:txBody>
          <a:bodyPr>
            <a:normAutofit lnSpcReduction="10000"/>
          </a:bodyPr>
          <a:lstStyle/>
          <a:p>
            <a:r>
              <a:rPr lang="es-ES_tradnl" sz="1800" dirty="0"/>
              <a:t>Con la aplicación de los carriles especiales para SENTRI y documentos tipo “READY”, la espera en la línea para cruzar ha mejorado.</a:t>
            </a:r>
          </a:p>
          <a:p>
            <a:r>
              <a:rPr lang="es-ES_tradnl" sz="1800" dirty="0"/>
              <a:t>Tráfico hacia el sur continúa experimentando tardanza de más de 45 minutos.</a:t>
            </a:r>
          </a:p>
          <a:p>
            <a:r>
              <a:rPr lang="es-ES_tradnl" sz="1800" dirty="0"/>
              <a:t>Los primeros 9 meses del 2018, los automóviles están arriba por 9.3% sobre el 2017 (más de 150 mil carros adicionales)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98972"/>
            <a:ext cx="3795573" cy="3002236"/>
          </a:xfrm>
          <a:prstGeom prst="rect">
            <a:avLst/>
          </a:prstGeom>
        </p:spPr>
      </p:pic>
      <p:pic>
        <p:nvPicPr>
          <p:cNvPr id="5" name="Picture 2" descr="C:\Users\video2\Desktop\ariel\H AYUNTAMIENTO\LOGOTIPO 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63116"/>
            <a:ext cx="76885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262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764704"/>
            <a:ext cx="6965245" cy="1202485"/>
          </a:xfrm>
        </p:spPr>
        <p:txBody>
          <a:bodyPr/>
          <a:lstStyle/>
          <a:p>
            <a:r>
              <a:rPr lang="es-MX"/>
              <a:t>Total de Personas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60032" y="2119257"/>
            <a:ext cx="3447485" cy="3603812"/>
          </a:xfrm>
        </p:spPr>
        <p:txBody>
          <a:bodyPr>
            <a:normAutofit lnSpcReduction="10000"/>
          </a:bodyPr>
          <a:lstStyle/>
          <a:p>
            <a:r>
              <a:rPr lang="es-ES_tradnl" sz="1800" dirty="0"/>
              <a:t>El cruce peatonal en Douglas ha ido bajando, en particular desde 2013 y el volumen no ha regresado.</a:t>
            </a:r>
          </a:p>
          <a:p>
            <a:r>
              <a:rPr lang="es-ES_tradnl" sz="1800" dirty="0"/>
              <a:t>En algunas instancias la reducción de cruce peatonal se atribuye a que más personas cruzan en carro.</a:t>
            </a:r>
          </a:p>
          <a:p>
            <a:r>
              <a:rPr lang="es-ES_tradnl" sz="1800" dirty="0"/>
              <a:t>Los primeros 9 meses del 2018 están arriba por 7.4%sobre el mismo periodo en el 2017 (282 mil personas mas)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48880"/>
            <a:ext cx="3789272" cy="3005836"/>
          </a:xfrm>
          <a:prstGeom prst="rect">
            <a:avLst/>
          </a:prstGeom>
        </p:spPr>
      </p:pic>
      <p:pic>
        <p:nvPicPr>
          <p:cNvPr id="5" name="Picture 2" descr="C:\Users\video2\Desktop\ariel\H AYUNTAMIENTO\LOGOTIPO 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63116"/>
            <a:ext cx="76885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413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692696"/>
            <a:ext cx="6965245" cy="1202485"/>
          </a:xfrm>
        </p:spPr>
        <p:txBody>
          <a:bodyPr/>
          <a:lstStyle/>
          <a:p>
            <a:r>
              <a:rPr lang="es-MX" dirty="0"/>
              <a:t>Tráfico de Camiones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96949" y="1700808"/>
            <a:ext cx="3963484" cy="3240360"/>
          </a:xfrm>
        </p:spPr>
        <p:txBody>
          <a:bodyPr>
            <a:noAutofit/>
          </a:bodyPr>
          <a:lstStyle/>
          <a:p>
            <a:r>
              <a:rPr lang="es-ES_tradnl" sz="1400" dirty="0"/>
              <a:t>Se calcula que approx. $4 billones USD cruzan por Douglas/Agua Prieta (IM/EX)</a:t>
            </a:r>
          </a:p>
          <a:p>
            <a:r>
              <a:rPr lang="es-ES_tradnl" sz="1400" dirty="0"/>
              <a:t>100% de camiones procesados por Inspección Conjunta (UCP)</a:t>
            </a:r>
          </a:p>
          <a:p>
            <a:r>
              <a:rPr lang="es-ES_tradnl" sz="1400" dirty="0"/>
              <a:t>El tráfico de camiones ha bajado en un 0.5% por los primeros 9 meses del 2018</a:t>
            </a:r>
          </a:p>
          <a:p>
            <a:r>
              <a:rPr lang="es-ES_tradnl" sz="1400" dirty="0"/>
              <a:t>Se anticipa incremento de cruce de camiones sobre 2017</a:t>
            </a:r>
          </a:p>
          <a:p>
            <a:r>
              <a:rPr lang="es-ES_tradnl" sz="1400" dirty="0"/>
              <a:t>El panorama se ve muy positivo:</a:t>
            </a:r>
          </a:p>
          <a:p>
            <a:pPr lvl="1"/>
            <a:r>
              <a:rPr lang="es-ES_tradnl" sz="1400" dirty="0"/>
              <a:t>Casi 0% de desempleo en Agua Prieta</a:t>
            </a:r>
          </a:p>
          <a:p>
            <a:pPr lvl="1"/>
            <a:r>
              <a:rPr lang="es-ES_tradnl" sz="1400" dirty="0"/>
              <a:t>Expansión de Gildan con 2 mil empleados, fue anunciado por la Gobernadora de Sonora</a:t>
            </a:r>
          </a:p>
          <a:p>
            <a:pPr lvl="1"/>
            <a:r>
              <a:rPr lang="es-ES_tradnl" sz="1400" dirty="0"/>
              <a:t>Cruce de fluctuaciones debido a fusiones de empresas (i.e.: Velcro)</a:t>
            </a:r>
          </a:p>
          <a:p>
            <a:pPr lvl="1"/>
            <a:r>
              <a:rPr lang="es-ES_tradnl" sz="1400" dirty="0"/>
              <a:t>Afrontar el crecimiento de la competencia de Columbus, Nuevo México- se necesita trabajar en la eliminación de la venta en puertos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3"/>
            <a:ext cx="3669365" cy="3240360"/>
          </a:xfrm>
          <a:prstGeom prst="rect">
            <a:avLst/>
          </a:prstGeom>
        </p:spPr>
      </p:pic>
      <p:pic>
        <p:nvPicPr>
          <p:cNvPr id="5" name="Picture 2" descr="C:\Users\video2\Desktop\ariel\H AYUNTAMIENTO\LOGOTIPO 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63116"/>
            <a:ext cx="76885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352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692696"/>
            <a:ext cx="6965245" cy="1202485"/>
          </a:xfrm>
        </p:spPr>
        <p:txBody>
          <a:bodyPr/>
          <a:lstStyle/>
          <a:p>
            <a:r>
              <a:rPr lang="es-MX"/>
              <a:t>Estudio de Factibilidad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23929" y="1844824"/>
            <a:ext cx="4320479" cy="3603812"/>
          </a:xfrm>
        </p:spPr>
        <p:txBody>
          <a:bodyPr>
            <a:noAutofit/>
          </a:bodyPr>
          <a:lstStyle/>
          <a:p>
            <a:r>
              <a:rPr lang="es-ES_tradnl" sz="1400" dirty="0"/>
              <a:t>“…el puerto es muy pequeño para acomodar el tránsito actual y ya no cumple con los requerimientos operacionales de la US Customs and Border Protection”</a:t>
            </a:r>
          </a:p>
          <a:p>
            <a:r>
              <a:rPr lang="es-ES_tradnl" sz="1400" dirty="0"/>
              <a:t>“… (el estudio de la factibilidad) explorará la opción de cambiar todo el tráfico comercial a un puerto de cruce nuevo y reconfigurará el espacio construido, reconfigurando el cruce limitado por el espacio del cruce del centro de Douglas, para aumentar la capacidad no comercial”</a:t>
            </a:r>
          </a:p>
          <a:p>
            <a:r>
              <a:rPr lang="es-ES_tradnl" sz="1400" dirty="0"/>
              <a:t>“El estudio de factibilidad actualmente es un paso clave en la modernización del puerto, y el proyecto permanecerá como prioridad hasta que se ejecute completamente”</a:t>
            </a:r>
          </a:p>
          <a:p>
            <a:endParaRPr lang="es-ES_tradnl" sz="1400" dirty="0"/>
          </a:p>
          <a:p>
            <a:pPr marL="0" indent="0">
              <a:buNone/>
            </a:pPr>
            <a:r>
              <a:rPr lang="es-ES_tradnl" sz="1400" dirty="0"/>
              <a:t>Carta del Comisionado de Customs and Border Protection (CBP) Kevin McAleenan al Alcalde de Douglas, 24 de Agosto del 2018</a:t>
            </a:r>
          </a:p>
        </p:txBody>
      </p:sp>
      <p:pic>
        <p:nvPicPr>
          <p:cNvPr id="4" name="Picture 2" descr="C:\Users\video2\Desktop\ariel\H AYUNTAMIENTO\LOGOTIPO 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63116"/>
            <a:ext cx="76885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63" y="1772816"/>
            <a:ext cx="2638157" cy="417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85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/>
              <a:t>Solucion Confirmada!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30467" y="2020067"/>
            <a:ext cx="4062715" cy="3603812"/>
          </a:xfrm>
        </p:spPr>
        <p:txBody>
          <a:bodyPr>
            <a:noAutofit/>
          </a:bodyPr>
          <a:lstStyle/>
          <a:p>
            <a:r>
              <a:rPr lang="es-ES_tradnl" sz="1400" dirty="0"/>
              <a:t>El estudio de factibilidad de GSA y CBP confirma que la solución a los puertos es la alternativa preferida para prever una solución a largo plazo.</a:t>
            </a:r>
          </a:p>
          <a:p>
            <a:endParaRPr lang="es-ES_tradnl" sz="1400" dirty="0"/>
          </a:p>
          <a:p>
            <a:r>
              <a:rPr lang="es-ES_tradnl" sz="1400" dirty="0"/>
              <a:t>La GSA indica que construirá un primer puerto y luego conducirá una mayor modernización por el actual puerto de entrada.</a:t>
            </a:r>
          </a:p>
          <a:p>
            <a:endParaRPr lang="es-ES_tradnl" sz="1400" dirty="0"/>
          </a:p>
          <a:p>
            <a:r>
              <a:rPr lang="es-ES_tradnl" sz="1400" dirty="0"/>
              <a:t>La opción para continuar con todo en el Puerto actual fue descartada debido a la congestión en el lado de Douglas y el poco espacio en el lado de Agua Prieta.</a:t>
            </a:r>
          </a:p>
          <a:p>
            <a:endParaRPr lang="es-ES_tradnl" sz="1400" dirty="0"/>
          </a:p>
          <a:p>
            <a:r>
              <a:rPr lang="es-ES_tradnl" sz="1400" dirty="0"/>
              <a:t>Las alternativas del nuevo puerto de entrada será aproximadamente 4 o 5 millas al Oeste.</a:t>
            </a:r>
          </a:p>
        </p:txBody>
      </p:sp>
      <p:pic>
        <p:nvPicPr>
          <p:cNvPr id="4" name="Picture 2" descr="C:\Users\video2\Desktop\ariel\H AYUNTAMIENTO\LOGOTIPO 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63116"/>
            <a:ext cx="76885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01" y="2113940"/>
            <a:ext cx="2507374" cy="392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54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692696"/>
            <a:ext cx="6965245" cy="1202485"/>
          </a:xfrm>
        </p:spPr>
        <p:txBody>
          <a:bodyPr>
            <a:normAutofit/>
          </a:bodyPr>
          <a:lstStyle/>
          <a:p>
            <a:r>
              <a:rPr lang="es-MX" sz="3600"/>
              <a:t>Concluye Programa de Donación (DAP)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0779" y="3645024"/>
            <a:ext cx="4527605" cy="2438084"/>
          </a:xfrm>
        </p:spPr>
        <p:txBody>
          <a:bodyPr>
            <a:normAutofit fontScale="85000" lnSpcReduction="20000"/>
          </a:bodyPr>
          <a:lstStyle/>
          <a:p>
            <a:r>
              <a:rPr lang="es-ES_tradnl" sz="1800" dirty="0"/>
              <a:t>Mejorar la congestión comercial que hay dentro del recinto federal</a:t>
            </a:r>
          </a:p>
          <a:p>
            <a:r>
              <a:rPr lang="es-ES_tradnl" sz="1800" dirty="0"/>
              <a:t>CBP/GSA pagará por todas las mejoras y patrullaje</a:t>
            </a:r>
          </a:p>
          <a:p>
            <a:r>
              <a:rPr lang="es-ES_tradnl" sz="1800" dirty="0"/>
              <a:t>Proveerá espacio dedicado para vehículos oficiales y personales</a:t>
            </a:r>
          </a:p>
          <a:p>
            <a:r>
              <a:rPr lang="es-ES_tradnl" sz="1800" dirty="0"/>
              <a:t>Se usará espacio adicional para gestión de camiones hacia México que participan en el programa Inspección Conjunta</a:t>
            </a:r>
          </a:p>
          <a:p>
            <a:r>
              <a:rPr lang="es-ES_tradnl" sz="1800" dirty="0"/>
              <a:t>Brinda apoyo a las iniciativas del puerto de entrada</a:t>
            </a:r>
          </a:p>
        </p:txBody>
      </p:sp>
      <p:pic>
        <p:nvPicPr>
          <p:cNvPr id="4" name="Picture 2" descr="C:\Users\video2\Desktop\ariel\H AYUNTAMIENTO\LOGOTIPO 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63116"/>
            <a:ext cx="76885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760" y="1988840"/>
            <a:ext cx="4450480" cy="149992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4" y="3573016"/>
            <a:ext cx="1872203" cy="235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26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1202485"/>
          </a:xfrm>
        </p:spPr>
        <p:txBody>
          <a:bodyPr/>
          <a:lstStyle/>
          <a:p>
            <a:r>
              <a:rPr lang="es-MX"/>
              <a:t>¡Reunión en la frontera!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4293096"/>
            <a:ext cx="6196405" cy="1934028"/>
          </a:xfrm>
        </p:spPr>
        <p:txBody>
          <a:bodyPr>
            <a:normAutofit fontScale="92500"/>
          </a:bodyPr>
          <a:lstStyle/>
          <a:p>
            <a:r>
              <a:rPr lang="es-ES_tradnl" sz="1600"/>
              <a:t>La Ciudad de Douglas cuenta con terrenos que colindan con la frontera – donación de hasta +/- 40 hectáreas de terreno destinados para la construcción del nuevo puerto de entrada</a:t>
            </a:r>
          </a:p>
          <a:p>
            <a:r>
              <a:rPr lang="es-ES_tradnl" sz="1600"/>
              <a:t>Adicionalmente, Douglas está preparado para trabajar con la GSA en ubicaciones alternativas del lado Americano</a:t>
            </a:r>
          </a:p>
          <a:p>
            <a:r>
              <a:rPr lang="es-ES_tradnl" sz="1600"/>
              <a:t>Trabajando con Sonora para transferir terrenos en el lado mexicano para crear un diseño único, adopta concepto de Inspección Conjunta</a:t>
            </a:r>
          </a:p>
        </p:txBody>
      </p:sp>
      <p:pic>
        <p:nvPicPr>
          <p:cNvPr id="4" name="Picture 2" descr="C:\Users\video2\Desktop\ariel\H AYUNTAMIENTO\LOGOTIPO 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63116"/>
            <a:ext cx="76885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622" y="1651016"/>
            <a:ext cx="4864650" cy="249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70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196</TotalTime>
  <Words>916</Words>
  <Application>Microsoft Office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Brush Script MT</vt:lpstr>
      <vt:lpstr>Constantia</vt:lpstr>
      <vt:lpstr>Courier New</vt:lpstr>
      <vt:lpstr>Franklin Gothic Book</vt:lpstr>
      <vt:lpstr>Rage Italic</vt:lpstr>
      <vt:lpstr>Chincheta</vt:lpstr>
      <vt:lpstr>Solucion: Dos Puertos Fronterizos</vt:lpstr>
      <vt:lpstr>Puerto de entrada, hoy</vt:lpstr>
      <vt:lpstr>Tránsito Fronterizo</vt:lpstr>
      <vt:lpstr>Total de Personas</vt:lpstr>
      <vt:lpstr>Tráfico de Camiones</vt:lpstr>
      <vt:lpstr>Estudio de Factibilidad</vt:lpstr>
      <vt:lpstr>Solucion Confirmada!</vt:lpstr>
      <vt:lpstr>Concluye Programa de Donación (DAP)</vt:lpstr>
      <vt:lpstr>¡Reunión en la frontera!</vt:lpstr>
      <vt:lpstr>Propuesta Conceptual</vt:lpstr>
      <vt:lpstr>Dos Puertos: Conclusión</vt:lpstr>
      <vt:lpstr>Manténgase informado</vt:lpstr>
      <vt:lpstr>GRACIAS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Douglas: Solución a dos puertos fronterizos</dc:title>
  <dc:creator>Luffi</dc:creator>
  <cp:lastModifiedBy>user</cp:lastModifiedBy>
  <cp:revision>18</cp:revision>
  <dcterms:created xsi:type="dcterms:W3CDTF">2018-12-13T20:01:09Z</dcterms:created>
  <dcterms:modified xsi:type="dcterms:W3CDTF">2019-01-23T18:02:44Z</dcterms:modified>
</cp:coreProperties>
</file>